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265" r:id="rId3"/>
    <p:sldId id="266" r:id="rId4"/>
    <p:sldId id="267" r:id="rId5"/>
    <p:sldId id="276" r:id="rId6"/>
    <p:sldId id="277" r:id="rId7"/>
    <p:sldId id="273" r:id="rId8"/>
    <p:sldId id="278" r:id="rId9"/>
    <p:sldId id="279" r:id="rId10"/>
    <p:sldId id="280" r:id="rId11"/>
    <p:sldId id="282" r:id="rId12"/>
    <p:sldId id="281" r:id="rId13"/>
    <p:sldId id="287" r:id="rId14"/>
    <p:sldId id="288" r:id="rId15"/>
    <p:sldId id="290" r:id="rId16"/>
    <p:sldId id="283" r:id="rId17"/>
    <p:sldId id="293" r:id="rId18"/>
    <p:sldId id="289" r:id="rId19"/>
    <p:sldId id="294" r:id="rId20"/>
    <p:sldId id="291" r:id="rId21"/>
    <p:sldId id="295" r:id="rId22"/>
    <p:sldId id="292" r:id="rId23"/>
    <p:sldId id="296" r:id="rId24"/>
    <p:sldId id="298" r:id="rId25"/>
    <p:sldId id="297" r:id="rId26"/>
    <p:sldId id="284" r:id="rId27"/>
    <p:sldId id="299" r:id="rId28"/>
    <p:sldId id="300" r:id="rId29"/>
    <p:sldId id="304" r:id="rId30"/>
    <p:sldId id="305" r:id="rId31"/>
    <p:sldId id="302" r:id="rId32"/>
    <p:sldId id="285" r:id="rId33"/>
    <p:sldId id="306" r:id="rId34"/>
    <p:sldId id="307" r:id="rId35"/>
  </p:sldIdLst>
  <p:sldSz cx="9144000" cy="6858000" type="screen4x3"/>
  <p:notesSz cx="6858000" cy="9144000"/>
  <p:embeddedFontLst>
    <p:embeddedFont>
      <p:font typeface="바른공군체 Medium" pitchFamily="50" charset="-127"/>
      <p:regular r:id="rId37"/>
    </p:embeddedFont>
    <p:embeddedFont>
      <p:font typeface="강한공군체 Medium" pitchFamily="50" charset="-127"/>
      <p:regular r:id="rId38"/>
    </p:embeddedFont>
    <p:embeddedFont>
      <p:font typeface="나눔바른고딕" charset="-127"/>
      <p:regular r:id="rId39"/>
      <p:bold r:id="rId40"/>
    </p:embeddedFont>
    <p:embeddedFont>
      <p:font typeface="맑은 고딕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9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96" y="-1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5B705-7036-47B7-AE58-6D0FD4973D3F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AFC64-07EA-4C4E-8246-35065BD77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61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AFC64-07EA-4C4E-8246-35065BD770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5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32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8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7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8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41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20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80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8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0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8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9EC4F-6657-4F88-ABE9-4D497BE69D5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CF92D-FF3B-439E-AD57-3CED92DEB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5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80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80528" y="-117688"/>
            <a:ext cx="9324528" cy="697568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40766" y="1647"/>
            <a:ext cx="78101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defRPr sz="4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ko-KR" alt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파이썬</a:t>
            </a:r>
            <a:r>
              <a:rPr lang="ko-KR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 기반 </a:t>
            </a:r>
            <a:r>
              <a:rPr lang="en-US" altLang="ko-KR" sz="4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CNN </a:t>
            </a:r>
            <a:r>
              <a:rPr lang="ko-KR" altLang="en-US" sz="44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딥러닝</a:t>
            </a:r>
            <a:r>
              <a:rPr lang="ko-KR" alt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을</a:t>
            </a:r>
            <a:r>
              <a:rPr lang="ko-KR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 활용한</a:t>
            </a:r>
            <a:endParaRPr lang="en-US" altLang="ko-KR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바른공군체 Medium" pitchFamily="50" charset="-127"/>
              <a:ea typeface="바른공군체 Medium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정상치아</a:t>
            </a:r>
            <a:r>
              <a:rPr lang="en-US" altLang="ko-KR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/</a:t>
            </a:r>
            <a:r>
              <a:rPr lang="ko-KR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충치 </a:t>
            </a:r>
            <a:r>
              <a:rPr lang="ko-KR" altLang="en-US" sz="4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이미지 분류</a:t>
            </a:r>
            <a:r>
              <a:rPr lang="ko-KR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와</a:t>
            </a:r>
            <a:endParaRPr lang="en-US" altLang="ko-KR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바른공군체 Medium" pitchFamily="50" charset="-127"/>
              <a:ea typeface="바른공군체 Medium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치과 추천 </a:t>
            </a:r>
            <a:r>
              <a:rPr lang="ko-KR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프로젝트</a:t>
            </a:r>
            <a:r>
              <a:rPr lang="ko-KR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른공군체 Medium" pitchFamily="50" charset="-127"/>
                <a:ea typeface="바른공군체 Medium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바른공군체 Medium" pitchFamily="50" charset="-127"/>
              <a:ea typeface="바른공군체 Medium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627784" y="3212976"/>
            <a:ext cx="637247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0076" y="5797713"/>
            <a:ext cx="43284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defRPr sz="4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ko-KR" altLang="en-US" sz="20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빅데이터</a:t>
            </a:r>
            <a: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분석 전문가 양성과정 </a:t>
            </a:r>
            <a:r>
              <a:rPr lang="en-US" altLang="ko-KR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31</a:t>
            </a:r>
            <a: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기</a:t>
            </a:r>
            <a:endParaRPr lang="en-US" altLang="ko-KR" sz="2000" b="0" dirty="0" smtClean="0">
              <a:solidFill>
                <a:schemeClr val="tx1">
                  <a:lumMod val="95000"/>
                  <a:lumOff val="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0" dirty="0" smtClean="0">
                <a:solidFill>
                  <a:srgbClr val="002060"/>
                </a:solidFill>
                <a:latin typeface="바른공군체 Medium" pitchFamily="50" charset="-127"/>
                <a:ea typeface="바른공군체 Medium" pitchFamily="50" charset="-127"/>
              </a:rPr>
              <a:t>김윤규</a:t>
            </a:r>
            <a:r>
              <a:rPr lang="en-US" altLang="ko-KR" sz="2000" b="0" dirty="0" smtClean="0">
                <a:solidFill>
                  <a:srgbClr val="002060"/>
                </a:solidFill>
                <a:latin typeface="바른공군체 Medium" pitchFamily="50" charset="-127"/>
                <a:ea typeface="바른공군체 Medium" pitchFamily="50" charset="-127"/>
              </a:rPr>
              <a:t>  </a:t>
            </a:r>
            <a:r>
              <a:rPr lang="ko-KR" altLang="en-US" sz="2000" b="0" dirty="0" smtClean="0">
                <a:solidFill>
                  <a:srgbClr val="002060"/>
                </a:solidFill>
                <a:latin typeface="바른공군체 Medium" pitchFamily="50" charset="-127"/>
                <a:ea typeface="바른공군체 Medium" pitchFamily="50" charset="-127"/>
              </a:rPr>
              <a:t>한경민</a:t>
            </a:r>
            <a:r>
              <a:rPr lang="en-US" altLang="ko-KR" sz="2000" b="0" dirty="0">
                <a:solidFill>
                  <a:srgbClr val="002060"/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en-US" altLang="ko-KR" sz="2000" b="0" dirty="0" smtClean="0">
                <a:solidFill>
                  <a:srgbClr val="002060"/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sz="2000" b="0" dirty="0" smtClean="0">
                <a:solidFill>
                  <a:srgbClr val="002060"/>
                </a:solidFill>
                <a:latin typeface="바른공군체 Medium" pitchFamily="50" charset="-127"/>
                <a:ea typeface="바른공군체 Medium" pitchFamily="50" charset="-127"/>
              </a:rPr>
              <a:t>정명찬</a:t>
            </a:r>
            <a:endParaRPr lang="ko-KR" altLang="en-US" sz="2000" b="0" dirty="0">
              <a:solidFill>
                <a:srgbClr val="002060"/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4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분석 방향 설정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191" y="4581128"/>
            <a:ext cx="2880321" cy="2160241"/>
          </a:xfrm>
          <a:prstGeom prst="rect">
            <a:avLst/>
          </a:prstGeom>
        </p:spPr>
      </p:pic>
      <p:sp>
        <p:nvSpPr>
          <p:cNvPr id="3" name="이등변 삼각형 2"/>
          <p:cNvSpPr/>
          <p:nvPr/>
        </p:nvSpPr>
        <p:spPr>
          <a:xfrm rot="5400000">
            <a:off x="2676342" y="3675279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9722"/>
            <a:ext cx="1723080" cy="1583214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322680" y="3091842"/>
            <a:ext cx="1622049" cy="1522609"/>
            <a:chOff x="1007604" y="1295763"/>
            <a:chExt cx="7128792" cy="534659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295763"/>
              <a:ext cx="7128792" cy="5346594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2589948" y="1412776"/>
              <a:ext cx="4296180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890671" y="2342724"/>
            <a:ext cx="46085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치아 사진을 바탕으로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충치인지 판단하는 시스템 구현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1918" y="4183920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충치일 경우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거주지 근처 우수 치과 추천</a:t>
            </a:r>
          </a:p>
          <a:p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3995936" y="1916832"/>
            <a:ext cx="2088232" cy="42589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995936" y="3795196"/>
            <a:ext cx="2198991" cy="42589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938736" y="1907540"/>
            <a:ext cx="267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한공군체 Medium" pitchFamily="50" charset="-127"/>
                <a:ea typeface="강한공군체 Medium" pitchFamily="50" charset="-127"/>
              </a:rPr>
              <a:t>CNN </a:t>
            </a:r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이미지 분류</a:t>
            </a:r>
            <a:endParaRPr lang="ko-KR" altLang="en-US" dirty="0"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23928" y="3789040"/>
            <a:ext cx="21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강한공군체 Medium" pitchFamily="50" charset="-127"/>
                <a:ea typeface="강한공군체 Medium" pitchFamily="50" charset="-127"/>
              </a:rPr>
              <a:t>Folium </a:t>
            </a:r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지도시각</a:t>
            </a:r>
            <a:r>
              <a:rPr lang="ko-KR" altLang="en-US" dirty="0">
                <a:latin typeface="강한공군체 Medium" pitchFamily="50" charset="-127"/>
                <a:ea typeface="강한공군체 Medium" pitchFamily="50" charset="-127"/>
              </a:rPr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20863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69756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05569" y="3046988"/>
            <a:ext cx="4172937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defRPr sz="4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데이터 수집</a:t>
            </a:r>
            <a:r>
              <a:rPr lang="en-US" altLang="ko-KR" dirty="0" smtClean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정제</a:t>
            </a:r>
            <a:endParaRPr lang="ko-KR" altLang="en-US" dirty="0">
              <a:solidFill>
                <a:schemeClr val="bg1"/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6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이미지 학습</a:t>
            </a:r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검증에 이용한 데이터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73" y="1343024"/>
            <a:ext cx="5388395" cy="525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0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데이터 준비 과정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924944"/>
            <a:ext cx="1773049" cy="1728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1124744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 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bs4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 import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BeautifulSoup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 | 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selenium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webdriver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 |  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urllib.request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as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req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endParaRPr lang="ko-KR" altLang="en-US" dirty="0">
              <a:latin typeface="Adobe Heiti Std R" pitchFamily="34" charset="-128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2676342" y="3675279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69245" y="2601779"/>
            <a:ext cx="49298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정상치아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충치 이미지 수집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95936" y="2124875"/>
            <a:ext cx="3168352" cy="42589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984460" y="2122197"/>
            <a:ext cx="336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강한공군체 Medium" pitchFamily="50" charset="-127"/>
                <a:ea typeface="강한공군체 Medium" pitchFamily="50" charset="-127"/>
              </a:rPr>
              <a:t>네이버</a:t>
            </a:r>
            <a:r>
              <a:rPr lang="en-US" altLang="ko-KR" dirty="0" smtClean="0">
                <a:latin typeface="강한공군체 Medium" pitchFamily="50" charset="-127"/>
                <a:ea typeface="강한공군체 Medium" pitchFamily="50" charset="-127"/>
              </a:rPr>
              <a:t>, </a:t>
            </a:r>
            <a:r>
              <a:rPr lang="ko-KR" altLang="en-US" dirty="0" err="1" smtClean="0">
                <a:latin typeface="강한공군체 Medium" pitchFamily="50" charset="-127"/>
                <a:ea typeface="강한공군체 Medium" pitchFamily="50" charset="-127"/>
              </a:rPr>
              <a:t>구글</a:t>
            </a:r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 이미지 </a:t>
            </a:r>
            <a:r>
              <a:rPr lang="ko-KR" altLang="en-US" dirty="0" err="1" smtClean="0">
                <a:latin typeface="강한공군체 Medium" pitchFamily="50" charset="-127"/>
                <a:ea typeface="강한공군체 Medium" pitchFamily="50" charset="-127"/>
              </a:rPr>
              <a:t>스크래핑</a:t>
            </a:r>
            <a:endParaRPr lang="ko-KR" altLang="en-US" dirty="0"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07412" y="3795196"/>
            <a:ext cx="1932740" cy="42589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95936" y="3789040"/>
            <a:ext cx="336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데이터 정제 작업</a:t>
            </a:r>
            <a:endParaRPr lang="ko-KR" altLang="en-US" dirty="0"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69244" y="4437112"/>
            <a:ext cx="492980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주제와 맞지 않는 데이터 삭제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이미지 당 한 개의 이를 나타내도록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이미지 편집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69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데이터 준비 과정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924944"/>
            <a:ext cx="1773049" cy="1728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1124744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 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bs4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 import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BeautifulSoup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 | 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selenium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webdriver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 |  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urllib.request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as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req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endParaRPr lang="ko-KR" altLang="en-US" dirty="0">
              <a:latin typeface="Adobe Heiti Std R" pitchFamily="34" charset="-128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2676342" y="3675279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69245" y="2601779"/>
            <a:ext cx="49298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정상치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아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충치 이미지 수집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95936" y="2124875"/>
            <a:ext cx="3168352" cy="42589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984460" y="2122197"/>
            <a:ext cx="336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강한공군체 Medium" pitchFamily="50" charset="-127"/>
                <a:ea typeface="강한공군체 Medium" pitchFamily="50" charset="-127"/>
              </a:rPr>
              <a:t>네이버</a:t>
            </a:r>
            <a:r>
              <a:rPr lang="en-US" altLang="ko-KR" dirty="0" smtClean="0">
                <a:latin typeface="강한공군체 Medium" pitchFamily="50" charset="-127"/>
                <a:ea typeface="강한공군체 Medium" pitchFamily="50" charset="-127"/>
              </a:rPr>
              <a:t>, </a:t>
            </a:r>
            <a:r>
              <a:rPr lang="ko-KR" altLang="en-US" dirty="0" err="1" smtClean="0">
                <a:latin typeface="강한공군체 Medium" pitchFamily="50" charset="-127"/>
                <a:ea typeface="강한공군체 Medium" pitchFamily="50" charset="-127"/>
              </a:rPr>
              <a:t>구글</a:t>
            </a:r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 이미지 </a:t>
            </a:r>
            <a:r>
              <a:rPr lang="ko-KR" altLang="en-US" dirty="0" err="1" smtClean="0">
                <a:latin typeface="강한공군체 Medium" pitchFamily="50" charset="-127"/>
                <a:ea typeface="강한공군체 Medium" pitchFamily="50" charset="-127"/>
              </a:rPr>
              <a:t>스크래핑</a:t>
            </a:r>
            <a:endParaRPr lang="ko-KR" altLang="en-US" dirty="0"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07412" y="3795196"/>
            <a:ext cx="1932740" cy="42589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95936" y="3789040"/>
            <a:ext cx="336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데이터 정제 작업</a:t>
            </a:r>
            <a:endParaRPr lang="ko-KR" altLang="en-US" dirty="0"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69244" y="4437112"/>
            <a:ext cx="492980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주제와 맞지 않는 데이터 삭제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이미지 당 한 개의 이를 나타내도록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이미지 편집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138043" y="4651643"/>
            <a:ext cx="0" cy="57029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518" y="5231514"/>
            <a:ext cx="2713490" cy="113877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7030A0"/>
                </a:solidFill>
                <a:latin typeface="강한공군체 Medium" pitchFamily="50" charset="-127"/>
                <a:ea typeface="강한공군체 Medium" pitchFamily="50" charset="-127"/>
              </a:rPr>
              <a:t>정제 후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이미지 데이터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endParaRPr lang="en-US" altLang="ko-KR" sz="20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총 </a:t>
            </a:r>
            <a:r>
              <a:rPr lang="en-US" altLang="ko-KR" sz="2800" b="1" u="sng" dirty="0" smtClean="0">
                <a:solidFill>
                  <a:srgbClr val="7030A0"/>
                </a:solidFill>
                <a:latin typeface="강한공군체 Medium" pitchFamily="50" charset="-127"/>
                <a:ea typeface="강한공군체 Medium" pitchFamily="50" charset="-127"/>
              </a:rPr>
              <a:t>722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개</a:t>
            </a:r>
            <a:endParaRPr lang="en-US" altLang="ko-KR" sz="2000" b="1" u="sng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12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데이터 준비 과정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1124744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 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bs4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 import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BeautifulSoup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 | 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selenium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webdriver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 |  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urllib.request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as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req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endParaRPr lang="ko-KR" altLang="en-US" dirty="0">
              <a:latin typeface="Adobe Heiti Std R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3220471"/>
            <a:ext cx="2713490" cy="113877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7030A0"/>
                </a:solidFill>
                <a:latin typeface="강한공군체 Medium" pitchFamily="50" charset="-127"/>
                <a:ea typeface="강한공군체 Medium" pitchFamily="50" charset="-127"/>
              </a:rPr>
              <a:t>정제 후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이미지 데이터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endParaRPr lang="en-US" altLang="ko-KR" sz="20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총 </a:t>
            </a:r>
            <a:r>
              <a:rPr lang="en-US" altLang="ko-KR" sz="2800" b="1" u="sng" dirty="0" smtClean="0">
                <a:solidFill>
                  <a:srgbClr val="7030A0"/>
                </a:solidFill>
                <a:latin typeface="강한공군체 Medium" pitchFamily="50" charset="-127"/>
                <a:ea typeface="강한공군체 Medium" pitchFamily="50" charset="-127"/>
              </a:rPr>
              <a:t>722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개</a:t>
            </a:r>
            <a:endParaRPr lang="en-US" altLang="ko-KR" sz="2000" b="1" u="sng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2120" y="2408296"/>
            <a:ext cx="1656184" cy="83099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학습데이터</a:t>
            </a:r>
            <a:endParaRPr lang="en-US" altLang="ko-KR" sz="20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r>
              <a:rPr lang="en-US" altLang="ko-KR" sz="2800" b="1" u="sng" dirty="0" smtClean="0">
                <a:solidFill>
                  <a:srgbClr val="7030A0"/>
                </a:solidFill>
                <a:latin typeface="강한공군체 Medium" pitchFamily="50" charset="-127"/>
                <a:ea typeface="강한공군체 Medium" pitchFamily="50" charset="-127"/>
              </a:rPr>
              <a:t>577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개</a:t>
            </a:r>
            <a:endParaRPr lang="en-US" altLang="ko-KR" sz="2000" b="1" u="sng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52120" y="4367275"/>
            <a:ext cx="1656184" cy="83099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검</a:t>
            </a:r>
            <a:r>
              <a:rPr lang="ko-KR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증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데이터</a:t>
            </a:r>
            <a:endParaRPr lang="en-US" altLang="ko-KR" sz="20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r>
              <a:rPr lang="en-US" altLang="ko-KR" sz="2800" b="1" u="sng" dirty="0" smtClean="0">
                <a:solidFill>
                  <a:srgbClr val="7030A0"/>
                </a:solidFill>
                <a:latin typeface="강한공군체 Medium" pitchFamily="50" charset="-127"/>
                <a:ea typeface="강한공군체 Medium" pitchFamily="50" charset="-127"/>
              </a:rPr>
              <a:t>145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개</a:t>
            </a:r>
            <a:endParaRPr lang="en-US" altLang="ko-KR" sz="2000" b="1" u="sng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3656430" y="3140968"/>
            <a:ext cx="1419626" cy="6401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656430" y="3789857"/>
            <a:ext cx="1419626" cy="79127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69756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33947" y="3027289"/>
            <a:ext cx="2872901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defRPr sz="4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분석 모델링</a:t>
            </a:r>
            <a:endParaRPr lang="ko-KR" altLang="en-US" dirty="0">
              <a:solidFill>
                <a:schemeClr val="bg1"/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3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이미지 </a:t>
            </a:r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RGB 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변환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1124744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Heiti Std R" pitchFamily="34" charset="-128"/>
                <a:ea typeface="Adobe Heiti Std R" pitchFamily="34" charset="-128"/>
              </a:rPr>
              <a:t>PIL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 import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Heiti Std R" pitchFamily="34" charset="-128"/>
                <a:ea typeface="Adobe Heiti Std R" pitchFamily="34" charset="-128"/>
              </a:rPr>
              <a:t>Image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 </a:t>
            </a:r>
          </a:p>
          <a:p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tensorflow.keras.preprocessing.image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import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ImageDataGenerator</a:t>
            </a:r>
            <a:endParaRPr lang="ko-KR" altLang="en-US" dirty="0">
              <a:latin typeface="Adobe Heiti Std R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78" y="1988840"/>
            <a:ext cx="580064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504" y="1124744"/>
            <a:ext cx="878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from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err="1" smtClean="0">
                <a:latin typeface="Adobe Heiti Std R" pitchFamily="34" charset="-128"/>
              </a:rPr>
              <a:t>tensorflow.keras.layers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import </a:t>
            </a:r>
            <a:r>
              <a:rPr lang="en-US" altLang="ko-KR" sz="1600" dirty="0" smtClean="0">
                <a:latin typeface="Adobe Heiti Std R" pitchFamily="34" charset="-128"/>
              </a:rPr>
              <a:t>Conv2D, MaxPool2D, Input, Flatten, Dense, Dropout | </a:t>
            </a:r>
          </a:p>
          <a:p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from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err="1" smtClean="0">
                <a:latin typeface="Adobe Heiti Std R" pitchFamily="34" charset="-128"/>
              </a:rPr>
              <a:t>keras.preprocessing.image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import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err="1" smtClean="0">
                <a:latin typeface="Adobe Heiti Std R" pitchFamily="34" charset="-128"/>
              </a:rPr>
              <a:t>img_to_array</a:t>
            </a:r>
            <a:r>
              <a:rPr lang="en-US" altLang="ko-KR" sz="1600" dirty="0" smtClean="0">
                <a:latin typeface="Adobe Heiti Std R" pitchFamily="34" charset="-128"/>
              </a:rPr>
              <a:t>, </a:t>
            </a:r>
            <a:r>
              <a:rPr lang="en-US" altLang="ko-KR" sz="1600" dirty="0" err="1" smtClean="0">
                <a:latin typeface="Adobe Heiti Std R" pitchFamily="34" charset="-128"/>
              </a:rPr>
              <a:t>load_img</a:t>
            </a:r>
            <a:r>
              <a:rPr lang="en-US" altLang="ko-KR" sz="1600" dirty="0" smtClean="0">
                <a:latin typeface="Adobe Heiti Std R" pitchFamily="34" charset="-128"/>
              </a:rPr>
              <a:t>, </a:t>
            </a:r>
            <a:r>
              <a:rPr lang="en-US" altLang="ko-KR" sz="1600" dirty="0" err="1" smtClean="0">
                <a:latin typeface="Adobe Heiti Std R" pitchFamily="34" charset="-128"/>
              </a:rPr>
              <a:t>array_to_img</a:t>
            </a:r>
            <a:endParaRPr lang="ko-KR" altLang="en-US" sz="1600" dirty="0">
              <a:latin typeface="Adobe Heiti Std R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CNN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모델 형성 </a:t>
            </a:r>
            <a:r>
              <a:rPr lang="en-US" altLang="ko-KR" sz="2800" dirty="0" err="1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input_size</a:t>
            </a:r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: (64, 64)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2276872"/>
            <a:ext cx="9130195" cy="25202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292080" y="1772816"/>
            <a:ext cx="100811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입력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층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3635896" y="2172926"/>
            <a:ext cx="1656184" cy="4639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87966" y="4831750"/>
            <a:ext cx="100811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은닉층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91880" y="4149080"/>
            <a:ext cx="3996086" cy="6826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852278" y="3645024"/>
            <a:ext cx="3635688" cy="11867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463988" y="3140968"/>
            <a:ext cx="3023978" cy="16907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940424" y="5389185"/>
            <a:ext cx="100811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출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력층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2195736" y="4653136"/>
            <a:ext cx="2744688" cy="7360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5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98629"/>
            <a:ext cx="810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Accuracy, Loss 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도출 </a:t>
            </a:r>
            <a:r>
              <a:rPr lang="en-US" altLang="ko-KR" sz="2800" dirty="0" err="1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input_size</a:t>
            </a:r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: (64, 64)</a:t>
            </a:r>
            <a:endParaRPr lang="ko-KR" altLang="en-US" sz="2800" dirty="0" smtClean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pPr algn="ctr"/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3483" y="4754191"/>
            <a:ext cx="215384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이미지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Input_size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(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64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,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64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)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2195102" y="5183802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56176" y="4277708"/>
            <a:ext cx="2811327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Train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Accuracy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최대값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sz="2000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0.97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0537245273590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56176" y="4853772"/>
            <a:ext cx="2811327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Test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Accuracy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최대값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sz="2000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0.88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9655172824859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6176" y="5445224"/>
            <a:ext cx="281132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Train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loss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최소값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0.09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7569189965724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56176" y="6021288"/>
            <a:ext cx="281132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Test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loss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최소값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0.30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5091440677642</a:t>
            </a:r>
          </a:p>
        </p:txBody>
      </p:sp>
      <p:sp>
        <p:nvSpPr>
          <p:cNvPr id="22" name="이등변 삼각형 21"/>
          <p:cNvSpPr/>
          <p:nvPr/>
        </p:nvSpPr>
        <p:spPr>
          <a:xfrm rot="5400000">
            <a:off x="5807926" y="5183802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6265695" y="4869160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6265695" y="5445224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228184" y="6021288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03848" y="4534669"/>
            <a:ext cx="2153845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Learning_rate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: 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0.001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Epochs :</a:t>
            </a:r>
          </a:p>
          <a:p>
            <a:pPr algn="ctr"/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20</a:t>
            </a:r>
          </a:p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Batch_size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</a:t>
            </a:r>
          </a:p>
          <a:p>
            <a:pPr algn="ctr"/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32</a:t>
            </a:r>
            <a:endParaRPr lang="en-US" altLang="ko-KR" sz="2000" dirty="0" smtClean="0">
              <a:solidFill>
                <a:srgbClr val="7030A0"/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6"/>
            <a:ext cx="7729198" cy="32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69756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92166" y="694437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defRPr sz="4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목 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19672" y="1491750"/>
            <a:ext cx="5904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07704" y="2060848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기획 목표</a:t>
            </a:r>
            <a:endParaRPr lang="ko-KR" altLang="en-US" sz="2400" dirty="0">
              <a:solidFill>
                <a:schemeClr val="bg1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0758" y="2710081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데이터 수집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정제</a:t>
            </a:r>
            <a:endParaRPr lang="ko-KR" altLang="en-US" sz="2400" dirty="0">
              <a:solidFill>
                <a:schemeClr val="bg1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7704" y="3358153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분석 모델링</a:t>
            </a:r>
            <a:endParaRPr lang="ko-KR" altLang="en-US" sz="2400" dirty="0">
              <a:solidFill>
                <a:schemeClr val="bg1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654297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결론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보완 사항</a:t>
            </a:r>
            <a:endParaRPr lang="ko-KR" altLang="en-US" sz="2400" dirty="0">
              <a:solidFill>
                <a:schemeClr val="bg1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7704" y="4006225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시각</a:t>
            </a:r>
            <a:r>
              <a:rPr lang="ko-KR" altLang="en-US" sz="2400" dirty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화</a:t>
            </a:r>
          </a:p>
        </p:txBody>
      </p:sp>
      <p:sp>
        <p:nvSpPr>
          <p:cNvPr id="23" name="타원 22"/>
          <p:cNvSpPr/>
          <p:nvPr/>
        </p:nvSpPr>
        <p:spPr>
          <a:xfrm>
            <a:off x="3203848" y="2852936"/>
            <a:ext cx="74476" cy="876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779912" y="2204864"/>
            <a:ext cx="74476" cy="876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635896" y="3557337"/>
            <a:ext cx="74476" cy="876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993468" y="4205409"/>
            <a:ext cx="74476" cy="876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347864" y="4853481"/>
            <a:ext cx="74476" cy="876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971239" y="1700808"/>
            <a:ext cx="5201522" cy="367240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63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504" y="1124744"/>
            <a:ext cx="878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from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err="1" smtClean="0">
                <a:latin typeface="Adobe Heiti Std R" pitchFamily="34" charset="-128"/>
              </a:rPr>
              <a:t>tensorflow.keras.layers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import </a:t>
            </a:r>
            <a:r>
              <a:rPr lang="en-US" altLang="ko-KR" sz="1600" dirty="0" smtClean="0">
                <a:latin typeface="Adobe Heiti Std R" pitchFamily="34" charset="-128"/>
              </a:rPr>
              <a:t>Conv2D, MaxPool2D, Input, Flatten, Dense, Dropout | </a:t>
            </a:r>
          </a:p>
          <a:p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from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err="1" smtClean="0">
                <a:latin typeface="Adobe Heiti Std R" pitchFamily="34" charset="-128"/>
              </a:rPr>
              <a:t>keras.preprocessing.image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import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err="1" smtClean="0">
                <a:latin typeface="Adobe Heiti Std R" pitchFamily="34" charset="-128"/>
              </a:rPr>
              <a:t>img_to_array</a:t>
            </a:r>
            <a:r>
              <a:rPr lang="en-US" altLang="ko-KR" sz="1600" dirty="0" smtClean="0">
                <a:latin typeface="Adobe Heiti Std R" pitchFamily="34" charset="-128"/>
              </a:rPr>
              <a:t>, </a:t>
            </a:r>
            <a:r>
              <a:rPr lang="en-US" altLang="ko-KR" sz="1600" dirty="0" err="1" smtClean="0">
                <a:latin typeface="Adobe Heiti Std R" pitchFamily="34" charset="-128"/>
              </a:rPr>
              <a:t>load_img</a:t>
            </a:r>
            <a:r>
              <a:rPr lang="en-US" altLang="ko-KR" sz="1600" dirty="0" smtClean="0">
                <a:latin typeface="Adobe Heiti Std R" pitchFamily="34" charset="-128"/>
              </a:rPr>
              <a:t>, </a:t>
            </a:r>
            <a:r>
              <a:rPr lang="en-US" altLang="ko-KR" sz="1600" dirty="0" err="1" smtClean="0">
                <a:latin typeface="Adobe Heiti Std R" pitchFamily="34" charset="-128"/>
              </a:rPr>
              <a:t>array_to_img</a:t>
            </a:r>
            <a:endParaRPr lang="ko-KR" altLang="en-US" sz="1600" dirty="0">
              <a:latin typeface="Adobe Heiti Std R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CNN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모델 형성 </a:t>
            </a:r>
            <a:r>
              <a:rPr lang="en-US" altLang="ko-KR" sz="2800" dirty="0" err="1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input_size</a:t>
            </a:r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: (128, 128)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3" y="2364620"/>
            <a:ext cx="9082761" cy="24325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92080" y="1772816"/>
            <a:ext cx="100811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입력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층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3635896" y="2172926"/>
            <a:ext cx="1656184" cy="4639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87966" y="4831750"/>
            <a:ext cx="100811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은닉층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3491880" y="4149080"/>
            <a:ext cx="3996086" cy="6826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852278" y="3645024"/>
            <a:ext cx="3635688" cy="11867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463988" y="3140968"/>
            <a:ext cx="3023978" cy="16907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40424" y="5389185"/>
            <a:ext cx="100811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출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력층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195736" y="4653136"/>
            <a:ext cx="2744688" cy="7360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4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5056" y="188640"/>
            <a:ext cx="817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Accuracy, Loss 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도출 </a:t>
            </a:r>
            <a:r>
              <a:rPr lang="en-US" altLang="ko-KR" sz="2800" dirty="0" err="1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input_size</a:t>
            </a:r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: (128, 128)</a:t>
            </a:r>
            <a:endParaRPr lang="ko-KR" altLang="en-US" sz="2800" dirty="0" smtClean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3483" y="4754191"/>
            <a:ext cx="215384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이미지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Input_size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(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128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,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128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)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2195102" y="5183802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56176" y="4277708"/>
            <a:ext cx="2811327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Train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Accuracy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최대값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sz="2000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0.96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3604867458343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56176" y="4853772"/>
            <a:ext cx="2811327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Test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Accuracy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최대값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sz="2000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0.94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4827556610107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6176" y="5445224"/>
            <a:ext cx="298782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Train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loss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최소값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0.10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39920821785926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56176" y="6021288"/>
            <a:ext cx="30963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Test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loss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최소값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0.17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26340055465698</a:t>
            </a:r>
          </a:p>
        </p:txBody>
      </p:sp>
      <p:sp>
        <p:nvSpPr>
          <p:cNvPr id="22" name="이등변 삼각형 21"/>
          <p:cNvSpPr/>
          <p:nvPr/>
        </p:nvSpPr>
        <p:spPr>
          <a:xfrm rot="5400000">
            <a:off x="5807926" y="5183802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6265695" y="4869160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6265695" y="5445224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228184" y="6021288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03848" y="4534669"/>
            <a:ext cx="2153845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Learning_rate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: 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0.001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Epochs :</a:t>
            </a:r>
          </a:p>
          <a:p>
            <a:pPr algn="ctr"/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20</a:t>
            </a:r>
          </a:p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Batch_size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</a:t>
            </a:r>
          </a:p>
          <a:p>
            <a:pPr algn="ctr"/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32</a:t>
            </a:r>
            <a:endParaRPr lang="en-US" altLang="ko-KR" sz="2000" dirty="0" smtClean="0">
              <a:solidFill>
                <a:srgbClr val="7030A0"/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5"/>
            <a:ext cx="7704856" cy="32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504" y="1124744"/>
            <a:ext cx="878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from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err="1" smtClean="0">
                <a:latin typeface="Adobe Heiti Std R" pitchFamily="34" charset="-128"/>
              </a:rPr>
              <a:t>tensorflow.keras.layers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import </a:t>
            </a:r>
            <a:r>
              <a:rPr lang="en-US" altLang="ko-KR" sz="1600" dirty="0" smtClean="0">
                <a:latin typeface="Adobe Heiti Std R" pitchFamily="34" charset="-128"/>
              </a:rPr>
              <a:t>Conv2D, MaxPool2D, Input, Flatten, Dense, Dropout | </a:t>
            </a:r>
          </a:p>
          <a:p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from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err="1" smtClean="0">
                <a:latin typeface="Adobe Heiti Std R" pitchFamily="34" charset="-128"/>
              </a:rPr>
              <a:t>keras.preprocessing.image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smtClean="0">
                <a:solidFill>
                  <a:srgbClr val="7030A0"/>
                </a:solidFill>
                <a:latin typeface="Adobe Heiti Std R" pitchFamily="34" charset="-128"/>
              </a:rPr>
              <a:t>import</a:t>
            </a:r>
            <a:r>
              <a:rPr lang="en-US" altLang="ko-KR" sz="1600" dirty="0" smtClean="0">
                <a:latin typeface="Adobe Heiti Std R" pitchFamily="34" charset="-128"/>
              </a:rPr>
              <a:t> </a:t>
            </a:r>
            <a:r>
              <a:rPr lang="en-US" altLang="ko-KR" sz="1600" dirty="0" err="1" smtClean="0">
                <a:latin typeface="Adobe Heiti Std R" pitchFamily="34" charset="-128"/>
              </a:rPr>
              <a:t>img_to_array</a:t>
            </a:r>
            <a:r>
              <a:rPr lang="en-US" altLang="ko-KR" sz="1600" dirty="0" smtClean="0">
                <a:latin typeface="Adobe Heiti Std R" pitchFamily="34" charset="-128"/>
              </a:rPr>
              <a:t>, </a:t>
            </a:r>
            <a:r>
              <a:rPr lang="en-US" altLang="ko-KR" sz="1600" dirty="0" err="1" smtClean="0">
                <a:latin typeface="Adobe Heiti Std R" pitchFamily="34" charset="-128"/>
              </a:rPr>
              <a:t>load_img</a:t>
            </a:r>
            <a:r>
              <a:rPr lang="en-US" altLang="ko-KR" sz="1600" dirty="0" smtClean="0">
                <a:latin typeface="Adobe Heiti Std R" pitchFamily="34" charset="-128"/>
              </a:rPr>
              <a:t>, </a:t>
            </a:r>
            <a:r>
              <a:rPr lang="en-US" altLang="ko-KR" sz="1600" dirty="0" err="1" smtClean="0">
                <a:latin typeface="Adobe Heiti Std R" pitchFamily="34" charset="-128"/>
              </a:rPr>
              <a:t>array_to_img</a:t>
            </a:r>
            <a:endParaRPr lang="ko-KR" altLang="en-US" sz="1600" dirty="0">
              <a:latin typeface="Adobe Heiti Std R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CNN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모델 형성 </a:t>
            </a:r>
            <a:r>
              <a:rPr lang="en-US" altLang="ko-KR" sz="2800" dirty="0" err="1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input_size</a:t>
            </a:r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: (224, 224)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" y="2396783"/>
            <a:ext cx="9109103" cy="24723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92080" y="1772816"/>
            <a:ext cx="100811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입력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층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3635896" y="2172926"/>
            <a:ext cx="1656184" cy="5359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87966" y="4831750"/>
            <a:ext cx="100811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은닉층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3419872" y="4149080"/>
            <a:ext cx="4068094" cy="6826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779912" y="3717032"/>
            <a:ext cx="3708054" cy="1114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283968" y="3284984"/>
            <a:ext cx="3203998" cy="1546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40424" y="5389185"/>
            <a:ext cx="100811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출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력층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195736" y="4653136"/>
            <a:ext cx="2744688" cy="7360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5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6557" y="188640"/>
            <a:ext cx="7671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Accuracy, Loss 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도출 </a:t>
            </a:r>
            <a:r>
              <a:rPr lang="en-US" altLang="ko-KR" sz="2800" dirty="0" err="1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input_size</a:t>
            </a:r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: (224, 224)</a:t>
            </a:r>
            <a:endParaRPr lang="ko-KR" altLang="en-US" sz="2800" dirty="0" smtClean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3483" y="4754191"/>
            <a:ext cx="215384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이미지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Input_size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(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224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,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224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)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2195102" y="5183802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56176" y="4277708"/>
            <a:ext cx="2811327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Train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Accuracy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최대값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sz="2000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0.89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0814542770385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56176" y="4853772"/>
            <a:ext cx="2811327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Test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Accuracy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최대값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sz="2000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0.85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51723957061768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6176" y="5445224"/>
            <a:ext cx="298782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Train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loss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최소값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0.28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55668663978576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56176" y="6021288"/>
            <a:ext cx="30963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Test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loss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최소값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0.35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22111177444458</a:t>
            </a:r>
          </a:p>
        </p:txBody>
      </p:sp>
      <p:sp>
        <p:nvSpPr>
          <p:cNvPr id="22" name="이등변 삼각형 21"/>
          <p:cNvSpPr/>
          <p:nvPr/>
        </p:nvSpPr>
        <p:spPr>
          <a:xfrm rot="5400000">
            <a:off x="5807926" y="5183802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6265695" y="4869160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6265695" y="5445224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228184" y="6021288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03848" y="4534669"/>
            <a:ext cx="2153845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Learning_rate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: 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0.001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Epochs :</a:t>
            </a:r>
          </a:p>
          <a:p>
            <a:pPr algn="ctr"/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20</a:t>
            </a:r>
          </a:p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Batch_size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</a:t>
            </a:r>
          </a:p>
          <a:p>
            <a:pPr algn="ctr"/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32</a:t>
            </a:r>
            <a:endParaRPr lang="en-US" altLang="ko-KR" sz="2000" dirty="0" smtClean="0">
              <a:solidFill>
                <a:srgbClr val="7030A0"/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2" y="1035348"/>
            <a:ext cx="7687995" cy="32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Accuracy 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비교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9" y="1772816"/>
            <a:ext cx="8865702" cy="374441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8028384" y="1484784"/>
            <a:ext cx="453981" cy="3292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8028384" y="3501008"/>
            <a:ext cx="453981" cy="25624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7164288" y="2924944"/>
            <a:ext cx="1840563" cy="178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07901" y="4762636"/>
            <a:ext cx="1912571" cy="178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2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Input_size</a:t>
            </a:r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128 * 128 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모델 선</a:t>
            </a:r>
            <a:r>
              <a:rPr lang="ko-KR" altLang="en-US" sz="2800" dirty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3483" y="4754191"/>
            <a:ext cx="215384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이미지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Input_size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(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128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,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128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)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2195102" y="5183802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56176" y="4277708"/>
            <a:ext cx="2811327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Train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Accuracy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최대값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sz="2000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0.96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3604867458343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56176" y="4853772"/>
            <a:ext cx="2811327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Test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Accuracy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최대값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sz="2000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0.94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4827556610107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6176" y="5445224"/>
            <a:ext cx="298782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Train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loss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최소값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0.10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39920821785926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56176" y="6021288"/>
            <a:ext cx="30963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Test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loss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최소값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 </a:t>
            </a:r>
            <a:r>
              <a:rPr lang="en-US" altLang="ko-KR" dirty="0" smtClean="0">
                <a:solidFill>
                  <a:srgbClr val="FF0000"/>
                </a:solidFill>
                <a:latin typeface="바른공군체 Medium" pitchFamily="50" charset="-127"/>
                <a:ea typeface="바른공군체 Medium" pitchFamily="50" charset="-127"/>
              </a:rPr>
              <a:t>0.17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26340055465698</a:t>
            </a:r>
          </a:p>
        </p:txBody>
      </p:sp>
      <p:sp>
        <p:nvSpPr>
          <p:cNvPr id="22" name="이등변 삼각형 21"/>
          <p:cNvSpPr/>
          <p:nvPr/>
        </p:nvSpPr>
        <p:spPr>
          <a:xfrm rot="5400000">
            <a:off x="5807926" y="5183802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6265695" y="4869160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6265695" y="5445224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228184" y="6021288"/>
            <a:ext cx="2554777" cy="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03848" y="4534669"/>
            <a:ext cx="2153845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Learning_rate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: </a:t>
            </a:r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0.001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Epochs :</a:t>
            </a:r>
          </a:p>
          <a:p>
            <a:pPr algn="ctr"/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20</a:t>
            </a:r>
          </a:p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Batch_size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:</a:t>
            </a:r>
          </a:p>
          <a:p>
            <a:pPr algn="ctr"/>
            <a:r>
              <a:rPr lang="en-US" altLang="ko-KR" sz="20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32</a:t>
            </a:r>
            <a:endParaRPr lang="en-US" altLang="ko-KR" sz="2000" dirty="0" smtClean="0">
              <a:solidFill>
                <a:srgbClr val="7030A0"/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5"/>
            <a:ext cx="7704856" cy="3237211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6084168" y="4294837"/>
            <a:ext cx="2739319" cy="24465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20072" y="4293096"/>
            <a:ext cx="940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BEST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36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69756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5798" y="3027289"/>
            <a:ext cx="1723549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defRPr sz="4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시각</a:t>
            </a:r>
            <a:r>
              <a:rPr lang="ko-KR" altLang="en-US" dirty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화</a:t>
            </a:r>
            <a:endParaRPr lang="ko-KR" altLang="en-US" dirty="0">
              <a:solidFill>
                <a:schemeClr val="bg1"/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34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리뷰 우수 치과 정보 수집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276872"/>
            <a:ext cx="7721997" cy="271158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27584" y="2348880"/>
            <a:ext cx="93610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52120" y="5073600"/>
            <a:ext cx="2956293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+mj-lt"/>
              </a:rPr>
              <a:t>출처 </a:t>
            </a:r>
            <a:r>
              <a:rPr lang="en-US" altLang="ko-KR" sz="1300" dirty="0" smtClean="0">
                <a:latin typeface="+mj-lt"/>
              </a:rPr>
              <a:t>: https://www.modoodoc.com/</a:t>
            </a:r>
            <a:endParaRPr lang="ko-KR" altLang="en-US" sz="1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9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리뷰 우수 치과 정보 수집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35" y="1170274"/>
            <a:ext cx="5962930" cy="529559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907704" y="3127276"/>
            <a:ext cx="244827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15816" y="3681028"/>
            <a:ext cx="36004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63688" y="5661248"/>
            <a:ext cx="316835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5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리뷰 우수 치과 정보 수집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19153"/>
            <a:ext cx="2387494" cy="2120302"/>
          </a:xfrm>
          <a:prstGeom prst="rect">
            <a:avLst/>
          </a:prstGeom>
        </p:spPr>
      </p:pic>
      <p:sp>
        <p:nvSpPr>
          <p:cNvPr id="10" name="이등변 삼각형 9"/>
          <p:cNvSpPr/>
          <p:nvPr/>
        </p:nvSpPr>
        <p:spPr>
          <a:xfrm rot="5400000">
            <a:off x="2711582" y="3417210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69245" y="1912764"/>
            <a:ext cx="492980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서울시 소재 한정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리뷰 평점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8.0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이상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의원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급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5936" y="1501599"/>
            <a:ext cx="3168352" cy="42589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84460" y="1484784"/>
            <a:ext cx="336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치과 선정 기준</a:t>
            </a:r>
            <a:endParaRPr lang="ko-KR" altLang="en-US" dirty="0"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72654" y="4437112"/>
            <a:ext cx="492980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GeocodingTool64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프로그램 이용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주소 바탕으로 위도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경도 정보 획득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99345" y="3939212"/>
            <a:ext cx="3168352" cy="42589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87869" y="3936534"/>
            <a:ext cx="336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좌표</a:t>
            </a:r>
            <a:r>
              <a:rPr lang="en-US" altLang="ko-KR" dirty="0" smtClean="0">
                <a:latin typeface="강한공군체 Medium" pitchFamily="50" charset="-127"/>
                <a:ea typeface="강한공군체 Medium" pitchFamily="50" charset="-127"/>
              </a:rPr>
              <a:t>(</a:t>
            </a:r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위도</a:t>
            </a:r>
            <a:r>
              <a:rPr lang="en-US" altLang="ko-KR" dirty="0" smtClean="0">
                <a:latin typeface="강한공군체 Medium" pitchFamily="50" charset="-127"/>
                <a:ea typeface="강한공군체 Medium" pitchFamily="50" charset="-127"/>
              </a:rPr>
              <a:t>, </a:t>
            </a:r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경도</a:t>
            </a:r>
            <a:r>
              <a:rPr lang="en-US" altLang="ko-KR" dirty="0" smtClean="0">
                <a:latin typeface="강한공군체 Medium" pitchFamily="50" charset="-127"/>
                <a:ea typeface="강한공군체 Medium" pitchFamily="50" charset="-127"/>
              </a:rPr>
              <a:t>) </a:t>
            </a:r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정보</a:t>
            </a:r>
            <a:endParaRPr lang="ko-KR" altLang="en-US" dirty="0"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124744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 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bs4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 import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BeautifulSoup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 | 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urllib.request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as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req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endParaRPr lang="ko-KR" altLang="en-US" dirty="0">
              <a:latin typeface="Adobe Heiti Std R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8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69756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95236" y="3046989"/>
            <a:ext cx="2359940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defRPr sz="4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기획 목표</a:t>
            </a:r>
            <a:endParaRPr lang="ko-KR" altLang="en-US" dirty="0">
              <a:solidFill>
                <a:schemeClr val="bg1"/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1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리뷰 우수 치과 정보 수집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19153"/>
            <a:ext cx="2387494" cy="2120302"/>
          </a:xfrm>
          <a:prstGeom prst="rect">
            <a:avLst/>
          </a:prstGeom>
        </p:spPr>
      </p:pic>
      <p:sp>
        <p:nvSpPr>
          <p:cNvPr id="10" name="이등변 삼각형 9"/>
          <p:cNvSpPr/>
          <p:nvPr/>
        </p:nvSpPr>
        <p:spPr>
          <a:xfrm rot="5400000">
            <a:off x="2711582" y="3417210"/>
            <a:ext cx="420892" cy="15644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69245" y="1912764"/>
            <a:ext cx="492980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서울시 소재 한정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리뷰 평점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8.0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이상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의원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급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5936" y="1501599"/>
            <a:ext cx="3168352" cy="42589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84460" y="1484784"/>
            <a:ext cx="336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치과 선정 기준</a:t>
            </a:r>
            <a:endParaRPr lang="ko-KR" altLang="en-US" dirty="0"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72654" y="4437112"/>
            <a:ext cx="492980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GeocodingTool64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프로그램 이용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주소 바탕으로 위도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경도 정보 획득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99345" y="3939212"/>
            <a:ext cx="3168352" cy="42589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87869" y="3936534"/>
            <a:ext cx="336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좌표</a:t>
            </a:r>
            <a:r>
              <a:rPr lang="en-US" altLang="ko-KR" dirty="0" smtClean="0">
                <a:latin typeface="강한공군체 Medium" pitchFamily="50" charset="-127"/>
                <a:ea typeface="강한공군체 Medium" pitchFamily="50" charset="-127"/>
              </a:rPr>
              <a:t>(</a:t>
            </a:r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위도</a:t>
            </a:r>
            <a:r>
              <a:rPr lang="en-US" altLang="ko-KR" dirty="0" smtClean="0">
                <a:latin typeface="강한공군체 Medium" pitchFamily="50" charset="-127"/>
                <a:ea typeface="강한공군체 Medium" pitchFamily="50" charset="-127"/>
              </a:rPr>
              <a:t>, </a:t>
            </a:r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경도</a:t>
            </a:r>
            <a:r>
              <a:rPr lang="en-US" altLang="ko-KR" dirty="0" smtClean="0">
                <a:latin typeface="강한공군체 Medium" pitchFamily="50" charset="-127"/>
                <a:ea typeface="강한공군체 Medium" pitchFamily="50" charset="-127"/>
              </a:rPr>
              <a:t>) </a:t>
            </a:r>
            <a:r>
              <a:rPr lang="ko-KR" altLang="en-US" dirty="0" smtClean="0">
                <a:latin typeface="강한공군체 Medium" pitchFamily="50" charset="-127"/>
                <a:ea typeface="강한공군체 Medium" pitchFamily="50" charset="-127"/>
              </a:rPr>
              <a:t>정보</a:t>
            </a:r>
            <a:endParaRPr lang="ko-KR" altLang="en-US" dirty="0"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124744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 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bs4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 import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BeautifulSoup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 | 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urllib.request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as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req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endParaRPr lang="ko-KR" altLang="en-US" dirty="0">
              <a:latin typeface="Adobe Heiti Std R" pitchFamily="34" charset="-128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138043" y="4439455"/>
            <a:ext cx="0" cy="78248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1518" y="5231514"/>
            <a:ext cx="2713490" cy="83099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치과 데이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터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총 </a:t>
            </a:r>
            <a:r>
              <a:rPr lang="en-US" altLang="ko-KR" sz="2800" b="1" u="sng" dirty="0" smtClean="0">
                <a:solidFill>
                  <a:srgbClr val="7030A0"/>
                </a:solidFill>
                <a:latin typeface="강한공군체 Medium" pitchFamily="50" charset="-127"/>
                <a:ea typeface="강한공군체 Medium" pitchFamily="50" charset="-127"/>
              </a:rPr>
              <a:t>483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개</a:t>
            </a:r>
            <a:endParaRPr lang="en-US" altLang="ko-KR" sz="2000" b="1" u="sng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9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치과 위치 지도 시각화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12474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folium</a:t>
            </a:r>
            <a:endParaRPr lang="ko-KR" altLang="en-US" dirty="0">
              <a:latin typeface="Adobe Heiti Std R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5" y="1628800"/>
            <a:ext cx="9144000" cy="457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69756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27585" y="3056138"/>
            <a:ext cx="3783407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defRPr sz="4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결론</a:t>
            </a:r>
            <a:r>
              <a:rPr lang="en-US" altLang="ko-KR" dirty="0" smtClean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보완 사항</a:t>
            </a:r>
            <a:r>
              <a:rPr lang="en-US" altLang="ko-KR" dirty="0" smtClean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36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결론</a:t>
            </a:r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보완 사항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1857012"/>
            <a:ext cx="8496944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충치 판단과 치과 추천 </a:t>
            </a:r>
            <a:r>
              <a:rPr lang="ko-KR" altLang="en-US" sz="2400" dirty="0" err="1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니즈</a:t>
            </a:r>
            <a:r>
              <a:rPr lang="ko-KR" altLang="en-US" sz="24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 충족 가능성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높음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높은 정확도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(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약 </a:t>
            </a:r>
            <a:r>
              <a:rPr lang="en-US" altLang="ko-KR" sz="24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95%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)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의 이미지 분류 모델 구현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사진을 찍은 후 하나의 이만 나타나도록 </a:t>
            </a:r>
            <a:r>
              <a:rPr lang="ko-KR" altLang="en-US" sz="24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편집해야 하는</a:t>
            </a:r>
            <a:endParaRPr lang="en-US" altLang="ko-KR" sz="2400" dirty="0" smtClean="0">
              <a:solidFill>
                <a:srgbClr val="7030A0"/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  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번거로움 존재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지방의 치과도 반영할 수 있도록 </a:t>
            </a:r>
            <a:r>
              <a:rPr lang="ko-KR" altLang="en-US" sz="24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데이터 확보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필요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웹</a:t>
            </a:r>
            <a:r>
              <a:rPr lang="en-US" altLang="ko-KR" sz="24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, </a:t>
            </a:r>
            <a:r>
              <a:rPr lang="ko-KR" altLang="en-US" sz="2400" dirty="0" err="1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앱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에서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실질적으로 활용할 수 있도록 </a:t>
            </a:r>
            <a:r>
              <a:rPr lang="ko-KR" altLang="en-US" sz="2400" dirty="0" smtClean="0">
                <a:solidFill>
                  <a:srgbClr val="7030A0"/>
                </a:solidFill>
                <a:latin typeface="바른공군체 Medium" pitchFamily="50" charset="-127"/>
                <a:ea typeface="바른공군체 Medium" pitchFamily="50" charset="-127"/>
              </a:rPr>
              <a:t>프로그래밍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itchFamily="50" charset="-127"/>
                <a:ea typeface="바른공군체 Medium" pitchFamily="50" charset="-127"/>
              </a:rPr>
              <a:t> 필요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24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69756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7" t="68117" r="-12943" b="-9552"/>
          <a:stretch/>
        </p:blipFill>
        <p:spPr>
          <a:xfrm>
            <a:off x="5292080" y="2033130"/>
            <a:ext cx="1614214" cy="13370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97264" y="3039296"/>
            <a:ext cx="2749471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defRPr sz="4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r"/>
            <a:r>
              <a:rPr lang="ko-KR" altLang="en-US" smtClean="0">
                <a:solidFill>
                  <a:schemeClr val="bg1"/>
                </a:solidFill>
                <a:latin typeface="바른공군체 Medium" pitchFamily="50" charset="-127"/>
                <a:ea typeface="바른공군체 Medium" pitchFamily="50" charset="-127"/>
              </a:rPr>
              <a:t>감사합니다</a:t>
            </a:r>
            <a:endParaRPr lang="ko-KR" altLang="en-US" dirty="0">
              <a:solidFill>
                <a:schemeClr val="bg1"/>
              </a:solidFill>
              <a:latin typeface="바른공군체 Medium" pitchFamily="50" charset="-127"/>
              <a:ea typeface="바른공군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3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현황 파악 통계 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33618" y="1628800"/>
            <a:ext cx="6876764" cy="5124018"/>
            <a:chOff x="1007604" y="1295763"/>
            <a:chExt cx="7128792" cy="535856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295763"/>
              <a:ext cx="7128792" cy="534659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267744" y="1412776"/>
              <a:ext cx="4608512" cy="38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강한공군체 Medium" pitchFamily="50" charset="-127"/>
                  <a:ea typeface="강한공군체 Medium" pitchFamily="50" charset="-127"/>
                </a:rPr>
                <a:t>2016 ~ 2020 </a:t>
              </a:r>
              <a:r>
                <a:rPr lang="ko-KR" altLang="en-US" dirty="0" smtClean="0">
                  <a:latin typeface="강한공군체 Medium" pitchFamily="50" charset="-127"/>
                  <a:ea typeface="강한공군체 Medium" pitchFamily="50" charset="-127"/>
                </a:rPr>
                <a:t>충치 </a:t>
              </a:r>
              <a:r>
                <a:rPr lang="ko-KR" altLang="en-US" dirty="0" err="1" smtClean="0">
                  <a:latin typeface="강한공군체 Medium" pitchFamily="50" charset="-127"/>
                  <a:ea typeface="강한공군체 Medium" pitchFamily="50" charset="-127"/>
                </a:rPr>
                <a:t>내원</a:t>
              </a:r>
              <a:r>
                <a:rPr lang="ko-KR" altLang="en-US" dirty="0" smtClean="0">
                  <a:latin typeface="강한공군체 Medium" pitchFamily="50" charset="-127"/>
                  <a:ea typeface="강한공군체 Medium" pitchFamily="50" charset="-127"/>
                </a:rPr>
                <a:t> 환자 수</a:t>
              </a:r>
              <a:endParaRPr lang="ko-KR" altLang="en-US" dirty="0">
                <a:latin typeface="강한공군체 Medium" pitchFamily="50" charset="-127"/>
                <a:ea typeface="강한공군체 Medium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46963" y="6380746"/>
              <a:ext cx="2510919" cy="27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출처 </a:t>
              </a:r>
              <a:r>
                <a:rPr lang="en-US" altLang="ko-KR" sz="1100" dirty="0" smtClean="0"/>
                <a:t>: </a:t>
              </a:r>
              <a:r>
                <a:rPr lang="ko-KR" altLang="en-US" sz="1100" dirty="0" err="1" smtClean="0"/>
                <a:t>보건의료빅데이터개방시스템</a:t>
              </a:r>
              <a:endParaRPr lang="ko-KR" altLang="en-US" sz="11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7504" y="112474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matplotlib.pylab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as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plt</a:t>
            </a:r>
            <a:endParaRPr lang="ko-KR" altLang="en-US" dirty="0">
              <a:latin typeface="Adobe Heiti Std R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143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현황 파악 통계 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33618" y="1628800"/>
            <a:ext cx="6876764" cy="5124018"/>
            <a:chOff x="1007604" y="1295763"/>
            <a:chExt cx="7128792" cy="535856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295763"/>
              <a:ext cx="7128792" cy="534659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267744" y="1412776"/>
              <a:ext cx="4608512" cy="38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강한공군체 Medium" pitchFamily="50" charset="-127"/>
                  <a:ea typeface="강한공군체 Medium" pitchFamily="50" charset="-127"/>
                </a:rPr>
                <a:t>2016 ~ 2020 </a:t>
              </a:r>
              <a:r>
                <a:rPr lang="ko-KR" altLang="en-US" dirty="0" smtClean="0">
                  <a:latin typeface="강한공군체 Medium" pitchFamily="50" charset="-127"/>
                  <a:ea typeface="강한공군체 Medium" pitchFamily="50" charset="-127"/>
                </a:rPr>
                <a:t>충치 </a:t>
              </a:r>
              <a:r>
                <a:rPr lang="ko-KR" altLang="en-US" dirty="0" err="1" smtClean="0">
                  <a:latin typeface="강한공군체 Medium" pitchFamily="50" charset="-127"/>
                  <a:ea typeface="강한공군체 Medium" pitchFamily="50" charset="-127"/>
                </a:rPr>
                <a:t>내원</a:t>
              </a:r>
              <a:r>
                <a:rPr lang="ko-KR" altLang="en-US" dirty="0" smtClean="0">
                  <a:latin typeface="강한공군체 Medium" pitchFamily="50" charset="-127"/>
                  <a:ea typeface="강한공군체 Medium" pitchFamily="50" charset="-127"/>
                </a:rPr>
                <a:t> 환자 수</a:t>
              </a:r>
              <a:endParaRPr lang="ko-KR" altLang="en-US" dirty="0">
                <a:latin typeface="강한공군체 Medium" pitchFamily="50" charset="-127"/>
                <a:ea typeface="강한공군체 Medium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46963" y="6380746"/>
              <a:ext cx="2510919" cy="27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출처 </a:t>
              </a:r>
              <a:r>
                <a:rPr lang="en-US" altLang="ko-KR" sz="1100" dirty="0" smtClean="0"/>
                <a:t>: </a:t>
              </a:r>
              <a:r>
                <a:rPr lang="ko-KR" altLang="en-US" sz="1100" dirty="0" err="1" smtClean="0"/>
                <a:t>보건의료빅데이터개방시스템</a:t>
              </a:r>
              <a:endParaRPr lang="ko-KR" altLang="en-US" sz="11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7504" y="112474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matplotlib.pylab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as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plt</a:t>
            </a:r>
            <a:endParaRPr lang="ko-KR" altLang="en-US" dirty="0">
              <a:latin typeface="Adobe Heiti Std R" pitchFamily="34" charset="-128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424049" y="3789040"/>
            <a:ext cx="4608512" cy="20659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3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현황 파악 통계 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33618" y="1628800"/>
            <a:ext cx="6876764" cy="5124018"/>
            <a:chOff x="1007604" y="1295763"/>
            <a:chExt cx="7128792" cy="535856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04" y="1295763"/>
              <a:ext cx="7128792" cy="534659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267744" y="1412776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강한공군체 Medium" pitchFamily="50" charset="-127"/>
                  <a:ea typeface="강한공군체 Medium" pitchFamily="50" charset="-127"/>
                </a:rPr>
                <a:t>2016 ~ 2020 </a:t>
              </a:r>
              <a:r>
                <a:rPr lang="ko-KR" altLang="en-US" dirty="0" smtClean="0">
                  <a:latin typeface="강한공군체 Medium" pitchFamily="50" charset="-127"/>
                  <a:ea typeface="강한공군체 Medium" pitchFamily="50" charset="-127"/>
                </a:rPr>
                <a:t>충치 </a:t>
              </a:r>
              <a:r>
                <a:rPr lang="ko-KR" altLang="en-US" dirty="0" err="1" smtClean="0">
                  <a:latin typeface="강한공군체 Medium" pitchFamily="50" charset="-127"/>
                  <a:ea typeface="강한공군체 Medium" pitchFamily="50" charset="-127"/>
                </a:rPr>
                <a:t>내원</a:t>
              </a:r>
              <a:r>
                <a:rPr lang="ko-KR" altLang="en-US" dirty="0" smtClean="0">
                  <a:latin typeface="강한공군체 Medium" pitchFamily="50" charset="-127"/>
                  <a:ea typeface="강한공군체 Medium" pitchFamily="50" charset="-127"/>
                </a:rPr>
                <a:t> 환자 수</a:t>
              </a:r>
              <a:endParaRPr lang="ko-KR" altLang="en-US" dirty="0">
                <a:latin typeface="강한공군체 Medium" pitchFamily="50" charset="-127"/>
                <a:ea typeface="강한공군체 Medium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46963" y="6380746"/>
              <a:ext cx="2510919" cy="27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출처 </a:t>
              </a:r>
              <a:r>
                <a:rPr lang="en-US" altLang="ko-KR" sz="1100" dirty="0" smtClean="0"/>
                <a:t>: </a:t>
              </a:r>
              <a:r>
                <a:rPr lang="ko-KR" altLang="en-US" sz="1100" dirty="0" err="1" smtClean="0"/>
                <a:t>보건의료빅데이터개방시스템</a:t>
              </a:r>
              <a:endParaRPr lang="ko-KR" altLang="en-US" sz="11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7504" y="112474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mport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matplotlib.pylab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as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plt</a:t>
            </a:r>
            <a:endParaRPr lang="ko-KR" altLang="en-US" dirty="0">
              <a:latin typeface="Adobe Heiti Std R" pitchFamily="34" charset="-128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87624" y="1628800"/>
            <a:ext cx="6822758" cy="5124019"/>
            <a:chOff x="1007604" y="1295763"/>
            <a:chExt cx="7128792" cy="5358569"/>
          </a:xfrm>
        </p:grpSpPr>
        <p:grpSp>
          <p:nvGrpSpPr>
            <p:cNvPr id="24" name="그룹 23"/>
            <p:cNvGrpSpPr/>
            <p:nvPr/>
          </p:nvGrpSpPr>
          <p:grpSpPr>
            <a:xfrm>
              <a:off x="1007604" y="1295763"/>
              <a:ext cx="7128792" cy="5346594"/>
              <a:chOff x="1007604" y="1295763"/>
              <a:chExt cx="7128792" cy="5346594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604" y="1295763"/>
                <a:ext cx="7128792" cy="5346594"/>
              </a:xfrm>
              <a:prstGeom prst="rect">
                <a:avLst/>
              </a:prstGeom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2589948" y="1412776"/>
                <a:ext cx="429618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67744" y="1412776"/>
              <a:ext cx="4608512" cy="38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강한공군체 Medium" pitchFamily="50" charset="-127"/>
                  <a:ea typeface="강한공군체 Medium" pitchFamily="50" charset="-127"/>
                </a:rPr>
                <a:t>2020</a:t>
              </a:r>
              <a:r>
                <a:rPr lang="ko-KR" altLang="en-US" dirty="0" smtClean="0">
                  <a:latin typeface="강한공군체 Medium" pitchFamily="50" charset="-127"/>
                  <a:ea typeface="강한공군체 Medium" pitchFamily="50" charset="-127"/>
                </a:rPr>
                <a:t>년 요양기관별 </a:t>
              </a:r>
              <a:r>
                <a:rPr lang="ko-KR" altLang="en-US" dirty="0" err="1" smtClean="0">
                  <a:latin typeface="강한공군체 Medium" pitchFamily="50" charset="-127"/>
                  <a:ea typeface="강한공군체 Medium" pitchFamily="50" charset="-127"/>
                </a:rPr>
                <a:t>내원</a:t>
              </a:r>
              <a:r>
                <a:rPr lang="ko-KR" altLang="en-US" dirty="0" smtClean="0">
                  <a:latin typeface="강한공군체 Medium" pitchFamily="50" charset="-127"/>
                  <a:ea typeface="강한공군체 Medium" pitchFamily="50" charset="-127"/>
                </a:rPr>
                <a:t> 환자 수</a:t>
              </a:r>
              <a:endParaRPr lang="ko-KR" altLang="en-US" dirty="0">
                <a:latin typeface="강한공군체 Medium" pitchFamily="50" charset="-127"/>
                <a:ea typeface="강한공군체 Medium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76056" y="6380747"/>
              <a:ext cx="2702960" cy="27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출처 </a:t>
              </a:r>
              <a:r>
                <a:rPr lang="en-US" altLang="ko-KR" sz="1100" dirty="0" smtClean="0"/>
                <a:t>: </a:t>
              </a:r>
              <a:r>
                <a:rPr lang="ko-KR" altLang="en-US" sz="1100" dirty="0" err="1" smtClean="0"/>
                <a:t>보건의료빅데이터개방시스템</a:t>
              </a:r>
              <a:endParaRPr lang="ko-KR" altLang="en-US" sz="1100" dirty="0"/>
            </a:p>
          </p:txBody>
        </p:sp>
      </p:grpSp>
      <p:sp>
        <p:nvSpPr>
          <p:cNvPr id="2" name="타원 1"/>
          <p:cNvSpPr/>
          <p:nvPr/>
        </p:nvSpPr>
        <p:spPr>
          <a:xfrm>
            <a:off x="5292080" y="6203176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9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니즈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파악</a:t>
            </a:r>
            <a:r>
              <a:rPr lang="en-US" altLang="ko-KR" sz="2800" dirty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– </a:t>
            </a:r>
            <a:r>
              <a:rPr lang="ko-KR" altLang="en-US" sz="2800" dirty="0" err="1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네이버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지식인 질문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196752"/>
            <a:ext cx="7102521" cy="6480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093539"/>
            <a:ext cx="7927345" cy="4794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98" y="3961776"/>
            <a:ext cx="6798427" cy="6341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4941168"/>
            <a:ext cx="7443567" cy="6480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877272"/>
            <a:ext cx="3256014" cy="7200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060848"/>
            <a:ext cx="6368715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질문 내용 </a:t>
            </a:r>
            <a:r>
              <a:rPr lang="ko-KR" altLang="en-US" sz="2800" dirty="0" err="1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워드클라우드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시각화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1124744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 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bs4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 import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BeautifulSoup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 |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from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wordcloud</a:t>
            </a:r>
            <a:r>
              <a:rPr lang="en-US" altLang="ko-KR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Adobe Heiti Std R" pitchFamily="34" charset="-128"/>
                <a:ea typeface="Adobe Heiti Std R" pitchFamily="34" charset="-128"/>
              </a:rPr>
              <a:t>import </a:t>
            </a:r>
            <a:r>
              <a:rPr lang="en-US" altLang="ko-KR" dirty="0" err="1" smtClean="0">
                <a:latin typeface="Adobe Heiti Std R" pitchFamily="34" charset="-128"/>
                <a:ea typeface="Adobe Heiti Std R" pitchFamily="34" charset="-128"/>
              </a:rPr>
              <a:t>WordCloud</a:t>
            </a:r>
            <a:endParaRPr lang="en-US" altLang="ko-KR" dirty="0" smtClean="0">
              <a:latin typeface="Adobe Heiti Std R" pitchFamily="34" charset="-128"/>
              <a:ea typeface="Adobe Heiti Std R" pitchFamily="34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095830"/>
            <a:ext cx="7634989" cy="57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/>
        </p:blipFill>
        <p:spPr>
          <a:xfrm>
            <a:off x="0" y="-99392"/>
            <a:ext cx="9144000" cy="6957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17688"/>
            <a:ext cx="9144000" cy="117042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052736"/>
            <a:ext cx="9144000" cy="5832648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636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질문 내용 </a:t>
            </a:r>
            <a:r>
              <a:rPr lang="ko-KR" altLang="en-US" sz="2800" dirty="0" err="1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워드클라우드</a:t>
            </a:r>
            <a:r>
              <a:rPr lang="ko-KR" altLang="en-US" sz="2800" dirty="0" smtClean="0">
                <a:solidFill>
                  <a:schemeClr val="bg1"/>
                </a:solidFill>
                <a:latin typeface="강한공군체 Medium" pitchFamily="50" charset="-127"/>
                <a:ea typeface="강한공군체 Medium" pitchFamily="50" charset="-127"/>
              </a:rPr>
              <a:t> 시각화</a:t>
            </a:r>
            <a:endParaRPr lang="ko-KR" altLang="en-US" sz="2800" dirty="0">
              <a:solidFill>
                <a:schemeClr val="bg1"/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095830"/>
            <a:ext cx="7634989" cy="572624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347864" y="2636912"/>
            <a:ext cx="2304256" cy="115212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91880" y="3789040"/>
            <a:ext cx="1728192" cy="93610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59832" y="2060848"/>
            <a:ext cx="1512168" cy="57606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43808" y="2564904"/>
            <a:ext cx="504056" cy="814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68044" y="4725144"/>
            <a:ext cx="504056" cy="814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5652120" y="2132856"/>
            <a:ext cx="864096" cy="50405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08785" y="1486525"/>
            <a:ext cx="2448272" cy="70788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치료 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필요성</a:t>
            </a:r>
            <a:endParaRPr lang="en-US" altLang="ko-KR" sz="20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충치 치료의 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종류</a:t>
            </a:r>
            <a:endParaRPr lang="en-US" altLang="ko-KR" sz="20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4" y="1096605"/>
            <a:ext cx="3600400" cy="70788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음식을 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씹는 치아</a:t>
            </a:r>
            <a:endParaRPr lang="en-US" altLang="ko-KR" sz="20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충치가 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가장 많이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생기는 치아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2690035" y="1804491"/>
            <a:ext cx="405802" cy="25635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161" y="3795378"/>
            <a:ext cx="2952328" cy="16312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가장 많이 쓰이는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치과용 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수복재료</a:t>
            </a:r>
            <a:r>
              <a:rPr lang="ko-KR" altLang="en-US" sz="20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 </a:t>
            </a:r>
            <a:endParaRPr lang="en-US" altLang="ko-KR" sz="2000" u="sng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endParaRPr lang="en-US" altLang="ko-KR" sz="2000" u="sng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아말감보다 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부작용 적고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,</a:t>
            </a: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금보다 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비용 저렴</a:t>
            </a:r>
            <a:endParaRPr lang="en-US" altLang="ko-KR" sz="20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2436633" y="3379304"/>
            <a:ext cx="405802" cy="40973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72200" y="3025361"/>
            <a:ext cx="2448272" cy="70788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치과 방문 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필요성</a:t>
            </a:r>
            <a:endParaRPr lang="en-US" altLang="ko-KR" sz="20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  <a:p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우수 치과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추천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니즈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220072" y="3733247"/>
            <a:ext cx="1152128" cy="52384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00192" y="5152657"/>
            <a:ext cx="2448272" cy="40011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치아 </a:t>
            </a:r>
            <a:r>
              <a:rPr lang="ko-KR" alt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우식 정도</a:t>
            </a:r>
            <a:r>
              <a:rPr lang="en-US" altLang="ko-KR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itchFamily="50" charset="-127"/>
                <a:ea typeface="강한공군체 Medium" pitchFamily="50" charset="-127"/>
              </a:rPr>
              <a:t>판단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강한공군체 Medium" pitchFamily="50" charset="-127"/>
              <a:ea typeface="강한공군체 Medium" pitchFamily="50" charset="-127"/>
            </a:endParaRPr>
          </a:p>
        </p:txBody>
      </p:sp>
      <p:cxnSp>
        <p:nvCxnSpPr>
          <p:cNvPr id="29" name="직선 화살표 연결선 28"/>
          <p:cNvCxnSpPr>
            <a:stCxn id="14" idx="3"/>
            <a:endCxn id="28" idx="1"/>
          </p:cNvCxnSpPr>
          <p:nvPr/>
        </p:nvCxnSpPr>
        <p:spPr>
          <a:xfrm>
            <a:off x="5472100" y="5132344"/>
            <a:ext cx="828092" cy="22036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84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787</Words>
  <Application>Microsoft Office PowerPoint</Application>
  <PresentationFormat>화면 슬라이드 쇼(4:3)</PresentationFormat>
  <Paragraphs>190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굴림</vt:lpstr>
      <vt:lpstr>Arial</vt:lpstr>
      <vt:lpstr>바른공군체 Medium</vt:lpstr>
      <vt:lpstr>Adobe Heiti Std R</vt:lpstr>
      <vt:lpstr>강한공군체 Medium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52</cp:revision>
  <dcterms:created xsi:type="dcterms:W3CDTF">2022-05-19T04:48:23Z</dcterms:created>
  <dcterms:modified xsi:type="dcterms:W3CDTF">2022-05-19T15:20:10Z</dcterms:modified>
</cp:coreProperties>
</file>